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67" r:id="rId4"/>
    <p:sldId id="268" r:id="rId5"/>
    <p:sldId id="269" r:id="rId6"/>
    <p:sldId id="271" r:id="rId7"/>
    <p:sldId id="259" r:id="rId8"/>
    <p:sldId id="272" r:id="rId9"/>
    <p:sldId id="273" r:id="rId10"/>
    <p:sldId id="274" r:id="rId11"/>
    <p:sldId id="276" r:id="rId12"/>
    <p:sldId id="275" r:id="rId13"/>
    <p:sldId id="262" r:id="rId14"/>
    <p:sldId id="257" r:id="rId15"/>
    <p:sldId id="277" r:id="rId16"/>
    <p:sldId id="265" r:id="rId17"/>
    <p:sldId id="266" r:id="rId18"/>
    <p:sldId id="270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나눔스퀘어_ac ExtraBold" panose="020B0600000101010101" pitchFamily="50" charset="-127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AEA"/>
    <a:srgbClr val="F1A9D9"/>
    <a:srgbClr val="2FDDD0"/>
    <a:srgbClr val="FF6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7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5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0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3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98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8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0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8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4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9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1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371547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64872" y="2170254"/>
            <a:ext cx="7604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Operations Management</a:t>
            </a:r>
            <a:r>
              <a:rPr lang="ko-KR" altLang="en-US" sz="16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Project</a:t>
            </a:r>
          </a:p>
          <a:p>
            <a:r>
              <a:rPr lang="ko-KR" alt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 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Process Improvement</a:t>
            </a:r>
            <a:endParaRPr lang="ko-KR" altLang="en-US" sz="4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9190" y="5193229"/>
            <a:ext cx="6672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en-US" altLang="ko-KR" sz="28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28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algn="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800" dirty="0" err="1">
                <a:solidFill>
                  <a:schemeClr val="accent6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팀명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오지고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algn="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김세린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김준수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방동욱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오재훈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56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정확한 정보</a:t>
            </a:r>
            <a:r>
              <a:rPr lang="en-US" altLang="ko-KR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전달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72000" y="2372968"/>
            <a:ext cx="43752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메뉴에 대한 정보 혹은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방학중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영업시간과 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학기중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영업시간을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정확하게 표기하여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고객들에게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정확한 정보전달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하고 있다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 descr="텍스트, 냉장고, 벽, 실내이(가) 표시된 사진&#10;&#10;높은 신뢰도로 생성된 설명">
            <a:extLst>
              <a:ext uri="{FF2B5EF4-FFF2-40B4-BE49-F238E27FC236}">
                <a16:creationId xmlns:a16="http://schemas.microsoft.com/office/drawing/2014/main" id="{15CC00E5-7D60-4D36-8A23-24483FE43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r="12219"/>
          <a:stretch/>
        </p:blipFill>
        <p:spPr>
          <a:xfrm>
            <a:off x="2324381" y="2286712"/>
            <a:ext cx="2057119" cy="2164556"/>
          </a:xfrm>
          <a:prstGeom prst="rect">
            <a:avLst/>
          </a:prstGeom>
        </p:spPr>
      </p:pic>
      <p:pic>
        <p:nvPicPr>
          <p:cNvPr id="7" name="그림 6" descr="텍스트, 표지판, 냉장고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01EBA014-0E4D-42C4-BD0E-5F0A52927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r="15521"/>
          <a:stretch/>
        </p:blipFill>
        <p:spPr>
          <a:xfrm>
            <a:off x="196770" y="2286712"/>
            <a:ext cx="2057119" cy="21645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BB50DC-F0C9-4966-B9A4-B83E78510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70" y="4508418"/>
            <a:ext cx="4184730" cy="22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0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가성비가 좋다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48224" y="2372968"/>
            <a:ext cx="4099005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 메뉴가 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4000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저렴한 가격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편리하고 간편하게 한끼를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해결할 수 있어서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가성비가 좋다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7E87CD-6A44-45A2-9A36-F127EA4F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6" y="2372968"/>
            <a:ext cx="4658823" cy="2473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67AADC-1E7A-4B30-A270-13D8F2820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25" y="4366251"/>
            <a:ext cx="4658823" cy="2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인하대생을 위한 다양한 혜택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53000" y="2372968"/>
            <a:ext cx="39942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인하대 지점만의 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회원쿠폰제도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인천지역혜택 카드인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음카드가맹점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이어서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캐시백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혹은 소득공제 등의 혜택으로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인하대학생이라면 다양한 혜택을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누릴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5C022-41EA-4CA3-A0CD-580CDB8D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9" t="32408" r="20417" b="27407"/>
          <a:stretch/>
        </p:blipFill>
        <p:spPr>
          <a:xfrm rot="5400000">
            <a:off x="372592" y="2354073"/>
            <a:ext cx="2694613" cy="26181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26FF16-B0D7-4C5F-807E-3E7E6F87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894" y="4474743"/>
            <a:ext cx="3028950" cy="22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6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아쉽지만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조금 더 힘내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관찰 후 문제점 정리   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아쉽네 이거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036" y="2372968"/>
            <a:ext cx="8694194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요런 거 조금만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저런 거 생각도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그런 거 하지마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3" y="1115723"/>
            <a:ext cx="1095008" cy="10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가상경쟁사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지글지글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950" y="2170254"/>
            <a:ext cx="8728918" cy="210248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4132" y="4338242"/>
            <a:ext cx="8715736" cy="230562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포인트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여러가지 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토핑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선택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맵기 조절 가능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소스의 다양화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긴 철판을 활용한 빠른 음식 제조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키오스크를 이용한 주문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40096-2D34-4482-B9FD-8DEFA356991C}"/>
              </a:ext>
            </a:extLst>
          </p:cNvPr>
          <p:cNvSpPr txBox="1"/>
          <p:nvPr/>
        </p:nvSpPr>
        <p:spPr>
          <a:xfrm>
            <a:off x="214132" y="2170254"/>
            <a:ext cx="8629845" cy="2011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700" dirty="0" err="1"/>
              <a:t>지글지글은</a:t>
            </a:r>
            <a:r>
              <a:rPr lang="ko-KR" altLang="en-US" sz="1700" dirty="0"/>
              <a:t> 메뉴 주문 방식부터 맞춤형으로 바꾼 음식점입니다</a:t>
            </a:r>
            <a:r>
              <a:rPr lang="en-US" altLang="ko-KR" sz="1700" dirty="0"/>
              <a:t>. </a:t>
            </a:r>
            <a:r>
              <a:rPr lang="ko-KR" altLang="en-US" sz="1700" dirty="0"/>
              <a:t>비슷하게는 </a:t>
            </a:r>
            <a:r>
              <a:rPr lang="ko-KR" altLang="en-US" sz="1700" dirty="0" err="1"/>
              <a:t>서브웨이처럼</a:t>
            </a:r>
            <a:r>
              <a:rPr lang="ko-KR" altLang="en-US" sz="1700" dirty="0"/>
              <a:t> 본인이 원하는 재료와 </a:t>
            </a:r>
            <a:r>
              <a:rPr lang="ko-KR" altLang="en-US" sz="1700" dirty="0" err="1"/>
              <a:t>토핑들을</a:t>
            </a:r>
            <a:r>
              <a:rPr lang="ko-KR" altLang="en-US" sz="1700" dirty="0"/>
              <a:t> 선택할 수 있도록 메뉴 주문 방식을 개선했습니다</a:t>
            </a:r>
            <a:r>
              <a:rPr lang="en-US" altLang="ko-KR" sz="1700" dirty="0"/>
              <a:t>. </a:t>
            </a:r>
            <a:r>
              <a:rPr lang="ko-KR" altLang="en-US" sz="1700" dirty="0"/>
              <a:t>예를 들면 해산물과 야채 </a:t>
            </a:r>
            <a:r>
              <a:rPr lang="ko-KR" altLang="en-US" sz="1700" dirty="0" err="1"/>
              <a:t>토핑을</a:t>
            </a:r>
            <a:r>
              <a:rPr lang="ko-KR" altLang="en-US" sz="1700" dirty="0"/>
              <a:t> 직접 선택합니다</a:t>
            </a:r>
            <a:r>
              <a:rPr lang="en-US" altLang="ko-KR" sz="1700" dirty="0"/>
              <a:t>. </a:t>
            </a:r>
            <a:r>
              <a:rPr lang="ko-KR" altLang="en-US" sz="1700" dirty="0"/>
              <a:t>그리고 맵기 조절도 가능하며 소스를 다양하게 구비하여 고객이 원하는 소스를 선택할 수 있습니다</a:t>
            </a:r>
            <a:r>
              <a:rPr lang="en-US" altLang="ko-KR" sz="1700" dirty="0"/>
              <a:t>. </a:t>
            </a:r>
            <a:r>
              <a:rPr lang="ko-KR" altLang="en-US" sz="1700" dirty="0"/>
              <a:t>비용 절감과 대기 시간 감소를 위해 키오스크를 사용 하고 빠른 제조를 위해 긴 철판을 사용하여 음식 생산속도를 높였습니다</a:t>
            </a:r>
            <a:r>
              <a:rPr lang="en-US" altLang="ko-KR" sz="1700" dirty="0"/>
              <a:t>.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414775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가상경쟁사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지글지글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950" y="2170254"/>
            <a:ext cx="8728918" cy="210248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sz="10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4132" y="4338242"/>
            <a:ext cx="8715736" cy="230562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포인트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342900" indent="-342900">
              <a:buFont typeface="+mj-lt"/>
              <a:buAutoNum type="arabicPeriod"/>
            </a:pPr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036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그래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생각한 게 바로 요런고</a:t>
            </a:r>
            <a:r>
              <a:rPr lang="en-US" altLang="ko-KR" sz="3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Ya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가상경쟁사 상세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F93ABA-5A70-4063-9433-218E2CE395A3}"/>
              </a:ext>
            </a:extLst>
          </p:cNvPr>
          <p:cNvSpPr txBox="1"/>
          <p:nvPr/>
        </p:nvSpPr>
        <p:spPr>
          <a:xfrm>
            <a:off x="199505" y="1097280"/>
            <a:ext cx="86951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지지고를 이용하면서 아쉬운 점들만 고친다면 더 좋은 음식점이 될 거 같아 만들게 되었습니다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우선 주문 시 </a:t>
            </a:r>
            <a:r>
              <a:rPr lang="ko-KR" altLang="en-US" sz="2000" dirty="0" err="1"/>
              <a:t>토핑과</a:t>
            </a:r>
            <a:r>
              <a:rPr lang="ko-KR" altLang="en-US" sz="2000" dirty="0"/>
              <a:t> 재료들을 고객 맞춤형으로 키오스크에서 선택할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고객이 원하는 재료만 넣기 때문에 만족도를 올릴 수 있을 것입니다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자동 주문으로 시간을 단축하고 인건비도 줄일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만든 음식에 소스와 맵기를 선택할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소스도 여러 종류 구비하고 있고 맵기 정도도 조절할 수 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점심 시간 같을 때 음식 주문이 많기 때문에 긴 철판으로 바꿔 음식을 동시에 조리할 수 있으면서 시간을 단축할 수 있도록 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그래도 조금은 대기할 수 있기 때문에 기존 지지고보다 실내 공간을 좀 더 넓게 해서 고객들이 가능하면 실내에서 대기할 수 있고 식사도 할 수 있게 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음료수를 캔이 아닌 음료기계를 구비하여 종이컵으로 고객이 직접 선택하여 먹을 수 있게 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가게 근방에 위생을 위해 음식물 쓰레기통 같은 것들은 안 보이도록 신경을 썼습니다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화장실 위치도 건물 밖 어디에 있는지 표시를 했습니다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그리고 용기도 먹기 편하도록 얕고 넓적한 용기로 바꿨습니다</a:t>
            </a:r>
            <a:r>
              <a:rPr lang="en-US" altLang="ko-KR" sz="2000" dirty="0"/>
              <a:t>. </a:t>
            </a:r>
            <a:r>
              <a:rPr lang="ko-KR" altLang="en-US" sz="2000" dirty="0"/>
              <a:t>깊이가 긴 용기는 나중에 갈수록 먹기도 힘들고 양념이 밑에 뭉쳐서 짠 맛이 강합니다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이처럼 저희는 줄일 수 있는 비용을 줄여서 고객의 만족도를 높일 수 있는 방법을 고안해 탄생한 음식점입니다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316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0403B-E450-4D65-AC08-E7518D56A080}"/>
              </a:ext>
            </a:extLst>
          </p:cNvPr>
          <p:cNvSpPr txBox="1"/>
          <p:nvPr/>
        </p:nvSpPr>
        <p:spPr>
          <a:xfrm>
            <a:off x="371475" y="1114425"/>
            <a:ext cx="4057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http://www.gggo.co.kr/sub4.html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010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3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WoW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이제 끝이다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후기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5348" y="1289606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0152" y="1289605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5347" y="3896760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60152" y="3896759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" y="1459679"/>
            <a:ext cx="720000" cy="7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82" y="1459679"/>
            <a:ext cx="720000" cy="7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" y="4029259"/>
            <a:ext cx="720000" cy="72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82" y="4029259"/>
            <a:ext cx="720000" cy="7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4659" y="1533348"/>
            <a:ext cx="313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각보다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8352" y="1533348"/>
            <a:ext cx="31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산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수가 복잡하지 않아서 좋았습니다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4659" y="4102928"/>
            <a:ext cx="31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636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련된 수업을 더 듣고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싶어졌고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8352" y="4102927"/>
            <a:ext cx="31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2FDDD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마지막인데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주동안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감사했습니다</a:t>
            </a:r>
            <a:r>
              <a:rPr lang="en-US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8503" y="6436242"/>
            <a:ext cx="4643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각자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행시 정도는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 </a:t>
            </a:r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껌이쥬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2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 Team </a:t>
            </a:r>
            <a:r>
              <a:rPr lang="ko-KR" altLang="en-US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귀요미들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모여</a:t>
            </a:r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lot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320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팀과 팀원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4531" y="2363551"/>
            <a:ext cx="8093915" cy="38522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굽은 화살표 2"/>
          <p:cNvSpPr/>
          <p:nvPr/>
        </p:nvSpPr>
        <p:spPr>
          <a:xfrm>
            <a:off x="5274317" y="1961018"/>
            <a:ext cx="1081300" cy="674883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66" y="1018471"/>
            <a:ext cx="888802" cy="888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355617" y="945123"/>
            <a:ext cx="2633242" cy="1566055"/>
          </a:xfrm>
          <a:prstGeom prst="rect">
            <a:avLst/>
          </a:prstGeom>
          <a:solidFill>
            <a:srgbClr val="F1A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고객역할</a:t>
            </a:r>
            <a:r>
              <a:rPr lang="en-US" altLang="ko-KR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김세린</a:t>
            </a:r>
            <a:r>
              <a:rPr lang="en-US" altLang="ko-KR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rgbClr val="606A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사진찍히기를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두려워하지 않는다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531" y="1074032"/>
            <a:ext cx="505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팀명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오지고</a:t>
            </a:r>
            <a:endParaRPr lang="en-US" altLang="ko-KR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퍼레이션스매니지먼트로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지고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조사하자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328830-C4FB-4DFF-8C0B-D0D891BF1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58" y="2658805"/>
            <a:ext cx="4166884" cy="3125163"/>
          </a:xfrm>
          <a:prstGeom prst="rect">
            <a:avLst/>
          </a:prstGeom>
        </p:spPr>
      </p:pic>
      <p:sp>
        <p:nvSpPr>
          <p:cNvPr id="10" name="굽은 화살표 2">
            <a:extLst>
              <a:ext uri="{FF2B5EF4-FFF2-40B4-BE49-F238E27FC236}">
                <a16:creationId xmlns:a16="http://schemas.microsoft.com/office/drawing/2014/main" id="{2FCC5470-F1B6-45FC-A4AB-DFB2CD1B8844}"/>
              </a:ext>
            </a:extLst>
          </p:cNvPr>
          <p:cNvSpPr/>
          <p:nvPr/>
        </p:nvSpPr>
        <p:spPr>
          <a:xfrm>
            <a:off x="6072889" y="3501049"/>
            <a:ext cx="787760" cy="64633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5FDA70-1505-448D-B231-0432F6E1211B}"/>
              </a:ext>
            </a:extLst>
          </p:cNvPr>
          <p:cNvSpPr/>
          <p:nvPr/>
        </p:nvSpPr>
        <p:spPr>
          <a:xfrm>
            <a:off x="6860649" y="3154366"/>
            <a:ext cx="2326255" cy="147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총괄책임자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김고픔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개월째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먹는 것이 눈에 보이면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두려울 것이 없는 그녀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08AD57-5ED5-4D7E-9356-3131FADB645D}"/>
              </a:ext>
            </a:extLst>
          </p:cNvPr>
          <p:cNvSpPr/>
          <p:nvPr/>
        </p:nvSpPr>
        <p:spPr>
          <a:xfrm>
            <a:off x="155141" y="2756791"/>
            <a:ext cx="2260569" cy="134441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시간체크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오재훈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26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 재는 것을 좋아합니다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D60573-CECC-4185-A533-D30C57C06A2E}"/>
              </a:ext>
            </a:extLst>
          </p:cNvPr>
          <p:cNvSpPr/>
          <p:nvPr/>
        </p:nvSpPr>
        <p:spPr>
          <a:xfrm>
            <a:off x="1666341" y="5327691"/>
            <a:ext cx="2260569" cy="134441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총괄책임자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김고픔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개월째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먹는 것이 눈에 보이면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두려울 것이 없는 그녀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굽은 화살표 2">
            <a:extLst>
              <a:ext uri="{FF2B5EF4-FFF2-40B4-BE49-F238E27FC236}">
                <a16:creationId xmlns:a16="http://schemas.microsoft.com/office/drawing/2014/main" id="{3095F81C-CEA0-4395-A397-1468D1FFEB04}"/>
              </a:ext>
            </a:extLst>
          </p:cNvPr>
          <p:cNvSpPr/>
          <p:nvPr/>
        </p:nvSpPr>
        <p:spPr>
          <a:xfrm rot="10800000">
            <a:off x="4219918" y="5629866"/>
            <a:ext cx="888802" cy="64633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굽은 화살표 2">
            <a:extLst>
              <a:ext uri="{FF2B5EF4-FFF2-40B4-BE49-F238E27FC236}">
                <a16:creationId xmlns:a16="http://schemas.microsoft.com/office/drawing/2014/main" id="{C5DC5E44-F3BF-4887-9AD3-C871561C40C6}"/>
              </a:ext>
            </a:extLst>
          </p:cNvPr>
          <p:cNvSpPr/>
          <p:nvPr/>
        </p:nvSpPr>
        <p:spPr>
          <a:xfrm rot="16200000">
            <a:off x="1720992" y="4268615"/>
            <a:ext cx="888802" cy="64633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0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지지고 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GGgo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 인하대점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950" y="2170253"/>
            <a:ext cx="4290027" cy="44736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TAKE OUT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부담없이 즐기는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맛있는 철판요리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39841" y="2170252"/>
            <a:ext cx="4290027" cy="44736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29831" y="2599006"/>
            <a:ext cx="3910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감동서비스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 즉시 눈 앞에서 펼쳐지는 철판요리 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싱싱한 재료로 신선한 감동까지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06536" y="3984334"/>
            <a:ext cx="31566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스타일리쉬한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메뉴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맛의 중독성은 기본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비주얼까지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스타일리쉬한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지지고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13322" y="5452600"/>
            <a:ext cx="2743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고객을 위한 공간창조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느낌있는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트렌드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컵밥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전문점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5B187D-44D1-4888-A63E-6F9CF4A5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50" y="4877878"/>
            <a:ext cx="18764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8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지금은 요 정도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청사진 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스캔본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넣기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69508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가보니 요 정도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청사진 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관찰한 결과 정리하여 넣기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6320" y="2556699"/>
            <a:ext cx="2542622" cy="25442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 삽입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88041" y="2556699"/>
            <a:ext cx="2542622" cy="25442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320" y="1715688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고객님 입장하심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00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2935154" y="3686426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5876875" y="3686425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8040" y="1715688"/>
            <a:ext cx="27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눈부신 메뉴 구경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00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9763" y="1715687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메뉴탐색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982" y="5288102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직원이 왜 이러지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.(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왕이 아닌데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이보다 예쁠 수 없는 분위기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뿜뿜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직원의 행동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투입물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물리적증거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문제점 등 자유롭게 사진에 대한 설명을 작성하기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85469" y="5288100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직원이 왜 이러지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.(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왕이 아닌데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이보다 예쁠 수 없는 분위기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뿜뿜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직원의 행동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투입물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물리적증거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문제점 등 자유롭게 사진에 대한 설명을 작성하기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7190" y="5288099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주문을 하기 위한 탐색과정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이를 위해 현장 직원은 추천을 해주며 지원종업원은 메뉴를 개발한다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메뉴판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포장용기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요리공간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철판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종업원 등의 물리적 증거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54" y="1055311"/>
            <a:ext cx="660376" cy="6603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9" y="996841"/>
            <a:ext cx="718846" cy="7188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57" y="1153651"/>
            <a:ext cx="495366" cy="4953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131D9E7-9505-4F66-BFA9-12E8A45D8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527" y="2508410"/>
            <a:ext cx="2635046" cy="25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99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가보니 요 정도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청사진 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관찰한 결과 정리하여 넣기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88041" y="2556699"/>
            <a:ext cx="2542622" cy="25442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29763" y="2556699"/>
            <a:ext cx="2542622" cy="25442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320" y="1715688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결제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20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2935154" y="3686426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5876875" y="3686425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8040" y="1715688"/>
            <a:ext cx="27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 대기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3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9763" y="1715687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수령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982" y="5221427"/>
            <a:ext cx="2941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탐색의 결과로써 그에 따른 주문과 결제를 진행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이때 현장종업원은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포스시스템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쿠폰시스템의 지원프로세스를 통해 접수과정을 실행한다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포스기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종업원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메뉴판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등의 물리적 증거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85469" y="5288100"/>
            <a:ext cx="2941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음식이 나올 때까지 인테리어 구경 등 대기한다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직원은 고객을 위해 가게 안에 좋은 음악을 틀어준다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 만드는 과정을 직접 보면서 대기 할 수 있다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인테리어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음악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조리과정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7190" y="5288099"/>
            <a:ext cx="2941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사장님이 용기에 야채와 음식을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담아주신다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음식과 함께 포크와 숟가락을 골라 수령한다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사장님의 미소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인사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식기도구 등 수령 시 직원의 응대 태도가 중요하다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54" y="1055311"/>
            <a:ext cx="660376" cy="6603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9" y="996841"/>
            <a:ext cx="718846" cy="7188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57" y="1153651"/>
            <a:ext cx="495366" cy="4953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633F7A-B6E0-4825-A6C2-2CF3BE8CC1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91" t="-34" r="19920"/>
          <a:stretch/>
        </p:blipFill>
        <p:spPr>
          <a:xfrm rot="5400000">
            <a:off x="234189" y="2490061"/>
            <a:ext cx="2588114" cy="27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2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위생적이다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72000" y="2372968"/>
            <a:ext cx="43752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음식을 조리하는 과정을 주문부터 수령 시까지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한눈에 볼 수 있는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오픈주방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함께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세스코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위생점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인증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받아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위생적인 식사를 즐길 수 있다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31FC89-437D-463B-9C33-C9DB5BB37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64" r="41458"/>
          <a:stretch/>
        </p:blipFill>
        <p:spPr>
          <a:xfrm rot="5400000">
            <a:off x="48585" y="2337367"/>
            <a:ext cx="3100817" cy="2993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0F4EE5-6D80-4B3C-8A07-968224A8A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0" t="24373" r="62916" b="32778"/>
          <a:stretch/>
        </p:blipFill>
        <p:spPr>
          <a:xfrm rot="5400000">
            <a:off x="2329488" y="4491261"/>
            <a:ext cx="2400744" cy="17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접근성이 좋다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38700" y="2372968"/>
            <a:ext cx="41085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가게들에 비해 인하대 후문과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거리가 굉장히</a:t>
            </a:r>
            <a:r>
              <a:rPr lang="en-US" altLang="ko-KR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가까워 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학생들이 편리하게 이용할 수 있어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접근성이 좋다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4190BA-6310-4F20-9709-6B5E0C21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7" y="2372968"/>
            <a:ext cx="4524094" cy="4270900"/>
          </a:xfrm>
          <a:prstGeom prst="rect">
            <a:avLst/>
          </a:prstGeom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C5CCC885-638E-450B-A15B-51669FF075D2}"/>
              </a:ext>
            </a:extLst>
          </p:cNvPr>
          <p:cNvSpPr/>
          <p:nvPr/>
        </p:nvSpPr>
        <p:spPr>
          <a:xfrm>
            <a:off x="1092028" y="3505200"/>
            <a:ext cx="704568" cy="704850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깔끔한 인테리어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76800" y="2372968"/>
            <a:ext cx="40704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위생적인 가게 환경과 더불어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깔끔한 인테리어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입점하는 고객들에게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긍정적인 인식을 준다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83DD97-8754-43A5-96A8-C24A5CB2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0" y="2435373"/>
            <a:ext cx="454668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86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</TotalTime>
  <Words>960</Words>
  <Application>Microsoft Office PowerPoint</Application>
  <PresentationFormat>화면 슬라이드 쇼(4:3)</PresentationFormat>
  <Paragraphs>163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Calibri Light</vt:lpstr>
      <vt:lpstr>Calibri</vt:lpstr>
      <vt:lpstr>맑은 고딕</vt:lpstr>
      <vt:lpstr>나눔스퀘어_ac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오재훈</cp:lastModifiedBy>
  <cp:revision>53</cp:revision>
  <dcterms:created xsi:type="dcterms:W3CDTF">2019-05-13T11:42:42Z</dcterms:created>
  <dcterms:modified xsi:type="dcterms:W3CDTF">2019-07-05T03:15:01Z</dcterms:modified>
</cp:coreProperties>
</file>